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2" r:id="rId2"/>
    <p:sldId id="257" r:id="rId3"/>
    <p:sldId id="311" r:id="rId4"/>
    <p:sldId id="300" r:id="rId5"/>
    <p:sldId id="310" r:id="rId6"/>
    <p:sldId id="296" r:id="rId7"/>
    <p:sldId id="301" r:id="rId8"/>
    <p:sldId id="297" r:id="rId9"/>
    <p:sldId id="263" r:id="rId10"/>
    <p:sldId id="303" r:id="rId11"/>
    <p:sldId id="298" r:id="rId12"/>
    <p:sldId id="308" r:id="rId13"/>
    <p:sldId id="260" r:id="rId14"/>
    <p:sldId id="259" r:id="rId15"/>
    <p:sldId id="261" r:id="rId16"/>
    <p:sldId id="262" r:id="rId17"/>
    <p:sldId id="309" r:id="rId18"/>
    <p:sldId id="264" r:id="rId19"/>
    <p:sldId id="265" r:id="rId20"/>
    <p:sldId id="267" r:id="rId21"/>
    <p:sldId id="268" r:id="rId22"/>
    <p:sldId id="269" r:id="rId23"/>
    <p:sldId id="307" r:id="rId24"/>
    <p:sldId id="270" r:id="rId25"/>
    <p:sldId id="271" r:id="rId26"/>
    <p:sldId id="272" r:id="rId27"/>
    <p:sldId id="274" r:id="rId28"/>
    <p:sldId id="275" r:id="rId29"/>
    <p:sldId id="276" r:id="rId30"/>
    <p:sldId id="277" r:id="rId31"/>
    <p:sldId id="278" r:id="rId32"/>
    <p:sldId id="279" r:id="rId33"/>
    <p:sldId id="281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9" autoAdjust="0"/>
  </p:normalViewPr>
  <p:slideViewPr>
    <p:cSldViewPr snapToGrid="0">
      <p:cViewPr varScale="1">
        <p:scale>
          <a:sx n="81" d="100"/>
          <a:sy n="81" d="100"/>
        </p:scale>
        <p:origin x="93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A84A8-551F-4406-9053-69B6A3E02389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8308E-4107-4DB1-BB9A-8FF5E64FC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46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D and E here? Check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HuC</a:t>
            </a:r>
            <a:r>
              <a:rPr lang="en-GB" dirty="0" smtClean="0"/>
              <a:t> expressed</a:t>
            </a:r>
            <a:r>
              <a:rPr lang="en-GB" baseline="0" dirty="0" smtClean="0"/>
              <a:t> in all neurons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9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Triangles</a:t>
            </a:r>
            <a:r>
              <a:rPr lang="en-GB" baseline="0" dirty="0" smtClean="0"/>
              <a:t> show movement left or right. Size shows size of stimulus. Thin / fat denotes speed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8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suggests that vision</a:t>
            </a:r>
            <a:r>
              <a:rPr lang="en-GB" baseline="0" dirty="0" smtClean="0"/>
              <a:t> interferes with stimulation of hunting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6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1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2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5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08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2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5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38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16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41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9B5EB-7C0D-4770-B39A-1602E0A013E3}" type="datetimeFigureOut">
              <a:rPr lang="en-GB" smtClean="0"/>
              <a:t>05/11/2021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5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nSf3EPF1XE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8128" y="97272"/>
            <a:ext cx="10515600" cy="1325563"/>
          </a:xfrm>
        </p:spPr>
        <p:txBody>
          <a:bodyPr/>
          <a:lstStyle/>
          <a:p>
            <a:r>
              <a:rPr lang="en-GB" dirty="0" smtClean="0"/>
              <a:t>From neural circuits to behaviour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09600" y="1413165"/>
            <a:ext cx="10972800" cy="448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27" y="5106700"/>
            <a:ext cx="1600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67" y="30826"/>
            <a:ext cx="9863667" cy="1325563"/>
          </a:xfrm>
        </p:spPr>
        <p:txBody>
          <a:bodyPr/>
          <a:lstStyle/>
          <a:p>
            <a:r>
              <a:rPr lang="en-GB" dirty="0" smtClean="0"/>
              <a:t>Eye convergence increases binocular vision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3" y="1242276"/>
            <a:ext cx="4149141" cy="519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3278" y="6439508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85934" y="1497992"/>
            <a:ext cx="58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Convergence is not used to direct the gaze </a:t>
            </a:r>
          </a:p>
          <a:p>
            <a:r>
              <a:rPr lang="en-GB" sz="2400" dirty="0" smtClean="0"/>
              <a:t>at the prey, but rather to keep the stimulus </a:t>
            </a:r>
          </a:p>
          <a:p>
            <a:r>
              <a:rPr lang="en-GB" sz="2400" dirty="0" smtClean="0"/>
              <a:t>in binocular vision whilst hunting</a:t>
            </a:r>
            <a:endParaRPr lang="en-GB" sz="2400" dirty="0"/>
          </a:p>
        </p:txBody>
      </p:sp>
      <p:sp>
        <p:nvSpPr>
          <p:cNvPr id="6" name="Oval 5"/>
          <p:cNvSpPr/>
          <p:nvPr/>
        </p:nvSpPr>
        <p:spPr>
          <a:xfrm>
            <a:off x="1023993" y="1356389"/>
            <a:ext cx="330674" cy="14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136882" y="4410034"/>
            <a:ext cx="330674" cy="14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82"/>
            <a:ext cx="10515600" cy="1325563"/>
          </a:xfrm>
        </p:spPr>
        <p:txBody>
          <a:bodyPr/>
          <a:lstStyle/>
          <a:p>
            <a:r>
              <a:rPr lang="en-GB" dirty="0" smtClean="0"/>
              <a:t>Detailed investigation of eye convergence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245494" y="6460057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90561" y="1374933"/>
            <a:ext cx="495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Convergence allows larvae to catch paramecia at a </a:t>
            </a:r>
          </a:p>
          <a:p>
            <a:r>
              <a:rPr lang="en-GB" dirty="0" smtClean="0"/>
              <a:t>greater number of angles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3058" y="973393"/>
            <a:ext cx="5031370" cy="131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9" y="1105120"/>
            <a:ext cx="5561277" cy="5208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7642" y="5225143"/>
            <a:ext cx="358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 Number of successful prey captures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9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69"/>
            <a:ext cx="10835936" cy="1325563"/>
          </a:xfrm>
        </p:spPr>
        <p:txBody>
          <a:bodyPr/>
          <a:lstStyle/>
          <a:p>
            <a:r>
              <a:rPr lang="en-GB" dirty="0" smtClean="0"/>
              <a:t>Fine analysis of movements involved in hunting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79" y="2758546"/>
            <a:ext cx="7011378" cy="2219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202730"/>
            <a:ext cx="100957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Video analysis can be used to understand the movements used in a complex behaviour</a:t>
            </a:r>
          </a:p>
          <a:p>
            <a:endParaRPr lang="en-GB" sz="2200" dirty="0"/>
          </a:p>
          <a:p>
            <a:r>
              <a:rPr lang="en-GB" sz="2200" dirty="0" smtClean="0"/>
              <a:t>First step before characterising a neural circuit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61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41857"/>
            <a:ext cx="11147323" cy="1325563"/>
          </a:xfrm>
        </p:spPr>
        <p:txBody>
          <a:bodyPr/>
          <a:lstStyle/>
          <a:p>
            <a:pPr algn="ctr"/>
            <a:r>
              <a:rPr lang="en-GB" dirty="0" smtClean="0"/>
              <a:t>Prey capture involves different swim movements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53" y="1370937"/>
            <a:ext cx="7240294" cy="4469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5944" y="6197602"/>
            <a:ext cx="62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Forward swims, targeted biased swims and turns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904509" y="3420094"/>
            <a:ext cx="4811638" cy="2291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228" y="32618"/>
            <a:ext cx="11187545" cy="1325563"/>
          </a:xfrm>
        </p:spPr>
        <p:txBody>
          <a:bodyPr/>
          <a:lstStyle/>
          <a:p>
            <a:pPr algn="ctr"/>
            <a:r>
              <a:rPr lang="en-GB" dirty="0" smtClean="0"/>
              <a:t>J-turn towards prey scales with position of target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14478"/>
            <a:ext cx="5415189" cy="3044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020910" y="5791201"/>
            <a:ext cx="8150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Larger J-turn needed when prey are further away from centre of head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4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2616"/>
            <a:ext cx="11113655" cy="1325563"/>
          </a:xfrm>
        </p:spPr>
        <p:txBody>
          <a:bodyPr/>
          <a:lstStyle/>
          <a:p>
            <a:r>
              <a:rPr lang="en-GB" dirty="0" smtClean="0"/>
              <a:t>Larvae can also swim backwards to capture prey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32" y="1099127"/>
            <a:ext cx="3947741" cy="5540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2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380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Different capture strategies are used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5" y="1594659"/>
            <a:ext cx="5390627" cy="3522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15" y="2244436"/>
            <a:ext cx="5807642" cy="2009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93382" y="1773382"/>
            <a:ext cx="2456873" cy="64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After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64927" y="4400851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Convergence of eyes – helps focus on prey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707810" y="2050595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Before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351456" y="205977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0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73"/>
            <a:ext cx="12192000" cy="1325563"/>
          </a:xfrm>
        </p:spPr>
        <p:txBody>
          <a:bodyPr/>
          <a:lstStyle/>
          <a:p>
            <a:pPr algn="ctr"/>
            <a:r>
              <a:rPr lang="en-GB" dirty="0" err="1" smtClean="0"/>
              <a:t>Optogenetic</a:t>
            </a:r>
            <a:r>
              <a:rPr lang="en-GB" dirty="0" smtClean="0"/>
              <a:t> tools can dissect control of behaviour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52" y="1841626"/>
            <a:ext cx="7106642" cy="4382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60" y="1137892"/>
            <a:ext cx="8347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 smtClean="0"/>
              <a:t>Optogenetic</a:t>
            </a:r>
            <a:r>
              <a:rPr lang="en-GB" sz="2200" dirty="0" smtClean="0"/>
              <a:t> drivers can activate brain areas and link them to behaviour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391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61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Light-driven behaviour in HuC:ChR2YFP line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23" y="1147198"/>
            <a:ext cx="6557517" cy="5147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484582" y="969816"/>
            <a:ext cx="7213600" cy="224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2323751" y="6337192"/>
            <a:ext cx="7544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Optic tectum of </a:t>
            </a:r>
            <a:r>
              <a:rPr lang="en-GB" sz="2200" dirty="0"/>
              <a:t>f</a:t>
            </a:r>
            <a:r>
              <a:rPr lang="en-GB" sz="2200" dirty="0" smtClean="0"/>
              <a:t>reely swimming fish stimulated with a blue light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542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7"/>
            <a:ext cx="12192000" cy="1325563"/>
          </a:xfrm>
        </p:spPr>
        <p:txBody>
          <a:bodyPr/>
          <a:lstStyle/>
          <a:p>
            <a:r>
              <a:rPr lang="en-GB" dirty="0" smtClean="0"/>
              <a:t>Eye convergence also triggered by optical stimulation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98" y="1240339"/>
            <a:ext cx="6710804" cy="5518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63137" y="5106389"/>
            <a:ext cx="219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Eye movements</a:t>
            </a:r>
          </a:p>
          <a:p>
            <a:r>
              <a:rPr lang="en-GB" dirty="0" smtClean="0"/>
              <a:t>Correlate with J turns</a:t>
            </a:r>
          </a:p>
        </p:txBody>
      </p:sp>
    </p:spTree>
    <p:extLst>
      <p:ext uri="{BB962C8B-B14F-4D97-AF65-F5344CB8AC3E}">
        <p14:creationId xmlns:p14="http://schemas.microsoft.com/office/powerpoint/2010/main" val="6030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774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Animals hunt to capture prey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0" y="1147052"/>
            <a:ext cx="3551359" cy="2363268"/>
          </a:xfrm>
          <a:prstGeom prst="rect">
            <a:avLst/>
          </a:prstGeom>
        </p:spPr>
      </p:pic>
      <p:pic>
        <p:nvPicPr>
          <p:cNvPr id="2052" name="Picture 4" descr="Animals That Hunt At Night | DK Find 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26" y="1147052"/>
            <a:ext cx="3689836" cy="23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imals Hunting High Res Stock Images | Shutter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30" y="1169630"/>
            <a:ext cx="4386069" cy="251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97442" y="3511642"/>
            <a:ext cx="4617638" cy="59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9095" y="3691466"/>
            <a:ext cx="7308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Can we identify the neural circuits that control this behaviour?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506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6"/>
            <a:ext cx="12192000" cy="1325563"/>
          </a:xfrm>
        </p:spPr>
        <p:txBody>
          <a:bodyPr/>
          <a:lstStyle/>
          <a:p>
            <a:r>
              <a:rPr lang="en-GB" dirty="0" smtClean="0"/>
              <a:t>Neural activity in response to </a:t>
            </a:r>
            <a:r>
              <a:rPr lang="en-GB" dirty="0" err="1" smtClean="0"/>
              <a:t>optogenetic</a:t>
            </a:r>
            <a:r>
              <a:rPr lang="en-GB" dirty="0" smtClean="0"/>
              <a:t> stimulation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2" y="1490791"/>
            <a:ext cx="8579496" cy="4677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20634" y="2906394"/>
            <a:ext cx="17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Global response</a:t>
            </a:r>
          </a:p>
          <a:p>
            <a:r>
              <a:rPr lang="en-GB" dirty="0"/>
              <a:t>t</a:t>
            </a:r>
            <a:r>
              <a:rPr lang="en-GB" dirty="0" smtClean="0"/>
              <a:t>hroughout the </a:t>
            </a:r>
          </a:p>
          <a:p>
            <a:r>
              <a:rPr lang="en-GB" dirty="0" smtClean="0"/>
              <a:t>brain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5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Mapping of J turns by local optical stimulation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5" y="1210353"/>
            <a:ext cx="6673390" cy="51996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8255" y="6234545"/>
            <a:ext cx="5892800" cy="36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370667" y="1049866"/>
            <a:ext cx="7270044" cy="249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2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616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3D identification of brain area controlling J turns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25" y="1358179"/>
            <a:ext cx="5833749" cy="5201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3804920" y="6460960"/>
            <a:ext cx="67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Identifies the anterior ventral optic tectum (</a:t>
            </a:r>
            <a:r>
              <a:rPr lang="en-GB" dirty="0" err="1" smtClean="0"/>
              <a:t>avOT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8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64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Which areas of the optic tectum respond to prey?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84" y="2148398"/>
            <a:ext cx="8290032" cy="3164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033" y="1526544"/>
            <a:ext cx="7744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Finer dissection of </a:t>
            </a:r>
            <a:r>
              <a:rPr lang="en-GB" sz="2200" dirty="0" err="1" smtClean="0"/>
              <a:t>tectal</a:t>
            </a:r>
            <a:r>
              <a:rPr lang="en-GB" sz="2200" dirty="0" smtClean="0"/>
              <a:t> areas that are important for prey capture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970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9371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Calcium imaging of the optic tectum during prey capture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20" y="1558785"/>
            <a:ext cx="9922160" cy="4018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6445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Identification of neural clusters that respond to hunting stimuli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1540459"/>
            <a:ext cx="6807550" cy="4680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8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7893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Clusters are tuned to multiple features of visual stimuli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58" y="1387818"/>
            <a:ext cx="8702852" cy="354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8997" y="5052375"/>
            <a:ext cx="6486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Clusters 1 and 2 respond to large spots moving left</a:t>
            </a:r>
          </a:p>
          <a:p>
            <a:endParaRPr lang="en-GB" sz="2400" dirty="0"/>
          </a:p>
          <a:p>
            <a:r>
              <a:rPr lang="en-GB" sz="2400" dirty="0" smtClean="0"/>
              <a:t>Clusters 3-6 respond to large spots moving right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0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53" y="106498"/>
            <a:ext cx="4220164" cy="618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8878"/>
            <a:ext cx="12192000" cy="1325563"/>
          </a:xfrm>
        </p:spPr>
        <p:txBody>
          <a:bodyPr/>
          <a:lstStyle/>
          <a:p>
            <a:r>
              <a:rPr lang="en-GB" dirty="0" smtClean="0"/>
              <a:t>Neural circuit that responds to prey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88952" y="1176396"/>
            <a:ext cx="68836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We can integrate this information with the spinal cord</a:t>
            </a:r>
          </a:p>
          <a:p>
            <a:r>
              <a:rPr lang="en-GB" sz="2200" dirty="0" smtClean="0"/>
              <a:t>circuitry that controls escape responses: </a:t>
            </a:r>
            <a:r>
              <a:rPr lang="en-GB" sz="2200" dirty="0" err="1" smtClean="0"/>
              <a:t>Mauthner</a:t>
            </a:r>
            <a:r>
              <a:rPr lang="en-GB" sz="2200" dirty="0" smtClean="0"/>
              <a:t> neuron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7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8894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How is prey capture initiated?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05522" y="1154097"/>
            <a:ext cx="879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Imaging the Optic Tectum allows neurons that respond to visual prey stimuli to be identified</a:t>
            </a:r>
          </a:p>
          <a:p>
            <a:endParaRPr lang="en-GB" dirty="0"/>
          </a:p>
          <a:p>
            <a:r>
              <a:rPr lang="en-GB" dirty="0" smtClean="0"/>
              <a:t>But which neurons are needed to release or initiate hunting behaviour?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2426392"/>
            <a:ext cx="8925018" cy="36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0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Image </a:t>
            </a:r>
            <a:r>
              <a:rPr lang="en-GB" dirty="0" err="1" smtClean="0"/>
              <a:t>tectal</a:t>
            </a:r>
            <a:r>
              <a:rPr lang="en-GB" dirty="0" smtClean="0"/>
              <a:t> neuropil using </a:t>
            </a:r>
            <a:r>
              <a:rPr lang="en-GB" i="1" dirty="0" smtClean="0"/>
              <a:t>elavl3</a:t>
            </a:r>
            <a:r>
              <a:rPr lang="en-GB" dirty="0" smtClean="0"/>
              <a:t> and </a:t>
            </a:r>
            <a:r>
              <a:rPr lang="en-GB" i="1" dirty="0" smtClean="0"/>
              <a:t>atoh7</a:t>
            </a:r>
            <a:endParaRPr lang="en-GB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87" y="1211315"/>
            <a:ext cx="5332074" cy="53403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022236" y="1500326"/>
            <a:ext cx="4248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Some clusters respond to visual stimulation</a:t>
            </a:r>
          </a:p>
          <a:p>
            <a:endParaRPr lang="en-GB" dirty="0"/>
          </a:p>
          <a:p>
            <a:r>
              <a:rPr lang="en-GB" dirty="0" smtClean="0"/>
              <a:t>Some are activated later, when hunting is </a:t>
            </a:r>
          </a:p>
          <a:p>
            <a:r>
              <a:rPr lang="en-GB" dirty="0" smtClean="0"/>
              <a:t>initiated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18161" y="4655127"/>
            <a:ext cx="1448790" cy="175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6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Command neurons can initiate entire behavioural programmes</a:t>
            </a:r>
            <a:endParaRPr lang="en-GB" dirty="0"/>
          </a:p>
        </p:txBody>
      </p:sp>
      <p:pic>
        <p:nvPicPr>
          <p:cNvPr id="4" name="QnSf3EPF1X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1379" y="1883481"/>
            <a:ext cx="6104151" cy="3433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711" y="5587930"/>
            <a:ext cx="4898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Example: frogs catching prey with tongue</a:t>
            </a:r>
            <a:endParaRPr lang="en-GB" sz="2200" dirty="0"/>
          </a:p>
        </p:txBody>
      </p:sp>
      <p:pic>
        <p:nvPicPr>
          <p:cNvPr id="1026" name="Picture 2" descr="An interhemispheric neural circuit allowing binocular integration in the  optic tectum | Nature Communic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39" y="1491015"/>
            <a:ext cx="3619071" cy="452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281333" y="1363307"/>
            <a:ext cx="383823" cy="2848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176875" y="3612480"/>
            <a:ext cx="383823" cy="2848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1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664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Four clusters identified in AF7 of </a:t>
            </a:r>
            <a:r>
              <a:rPr lang="en-GB" dirty="0" err="1" smtClean="0"/>
              <a:t>pretectum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7" y="1144492"/>
            <a:ext cx="5137212" cy="4173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73" y="1601788"/>
            <a:ext cx="5182323" cy="3477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3897" y="5488994"/>
            <a:ext cx="3622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Cluster 1: Leftward prey movement</a:t>
            </a:r>
          </a:p>
          <a:p>
            <a:r>
              <a:rPr lang="en-GB" dirty="0" smtClean="0"/>
              <a:t>Cluster 4: Rightward prey movement</a:t>
            </a:r>
            <a:br>
              <a:rPr lang="en-GB" dirty="0" smtClean="0"/>
            </a:br>
            <a:r>
              <a:rPr lang="en-GB" dirty="0" smtClean="0"/>
              <a:t>Cluster 25: Leftward turn of tail</a:t>
            </a:r>
          </a:p>
          <a:p>
            <a:r>
              <a:rPr lang="en-GB" dirty="0" smtClean="0"/>
              <a:t>Cluster 27: Rightward turn of tail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4216" y="26634"/>
            <a:ext cx="11353800" cy="1325563"/>
          </a:xfrm>
        </p:spPr>
        <p:txBody>
          <a:bodyPr/>
          <a:lstStyle/>
          <a:p>
            <a:r>
              <a:rPr lang="en-GB" dirty="0" smtClean="0"/>
              <a:t>AF7 </a:t>
            </a:r>
            <a:r>
              <a:rPr lang="en-GB" dirty="0" err="1" smtClean="0"/>
              <a:t>pretectal</a:t>
            </a:r>
            <a:r>
              <a:rPr lang="en-GB" dirty="0" smtClean="0"/>
              <a:t> neurons labelled by </a:t>
            </a:r>
            <a:r>
              <a:rPr lang="en-GB" dirty="0" err="1" smtClean="0"/>
              <a:t>Tg</a:t>
            </a:r>
            <a:r>
              <a:rPr lang="en-GB" dirty="0" smtClean="0"/>
              <a:t>(KalTA4u508)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83094" y="1092365"/>
            <a:ext cx="107061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KalTA7u508 is an enhancer trap line expressed in AF7-pretectal region, as well as </a:t>
            </a:r>
            <a:r>
              <a:rPr lang="en-GB" sz="2400" dirty="0"/>
              <a:t>midbrain, </a:t>
            </a:r>
            <a:endParaRPr lang="en-GB" sz="2400" dirty="0" smtClean="0"/>
          </a:p>
          <a:p>
            <a:r>
              <a:rPr lang="en-GB" sz="2400" dirty="0" smtClean="0"/>
              <a:t>hindbrain</a:t>
            </a:r>
            <a:r>
              <a:rPr lang="en-GB" sz="2400" dirty="0"/>
              <a:t>, sensory ganglia and spinal </a:t>
            </a:r>
            <a:r>
              <a:rPr lang="en-GB" sz="2400" dirty="0" smtClean="0"/>
              <a:t>cord (clusters 25-28)</a:t>
            </a:r>
          </a:p>
          <a:p>
            <a:endParaRPr lang="en-GB" sz="2400" dirty="0"/>
          </a:p>
          <a:p>
            <a:r>
              <a:rPr lang="en-GB" sz="2200" dirty="0" smtClean="0"/>
              <a:t>A subset of KalTA4u508 neurons extend axons to terminals of retinal ganglion cells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22" y="2805344"/>
            <a:ext cx="5255124" cy="343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Stochastic labelling of single </a:t>
            </a:r>
            <a:r>
              <a:rPr lang="en-GB" dirty="0" err="1" smtClean="0"/>
              <a:t>pretectal</a:t>
            </a:r>
            <a:r>
              <a:rPr lang="en-GB" dirty="0" smtClean="0"/>
              <a:t> neurons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03" y="1353341"/>
            <a:ext cx="3648584" cy="4810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9463" y="1544715"/>
            <a:ext cx="61541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Inject a construct containing a fluorescent reporter at the single</a:t>
            </a:r>
          </a:p>
          <a:p>
            <a:r>
              <a:rPr lang="en-GB" dirty="0" smtClean="0"/>
              <a:t>cell stage – should only label a few cells in a stochastic manner</a:t>
            </a:r>
          </a:p>
          <a:p>
            <a:endParaRPr lang="en-GB" dirty="0"/>
          </a:p>
          <a:p>
            <a:r>
              <a:rPr lang="en-GB" dirty="0" smtClean="0"/>
              <a:t>Different classes of neurons:</a:t>
            </a:r>
          </a:p>
          <a:p>
            <a:endParaRPr lang="en-GB" dirty="0"/>
          </a:p>
          <a:p>
            <a:r>
              <a:rPr lang="en-GB" dirty="0" smtClean="0"/>
              <a:t>Some project </a:t>
            </a:r>
            <a:r>
              <a:rPr lang="en-GB" dirty="0" err="1" smtClean="0"/>
              <a:t>ipsilaterally</a:t>
            </a:r>
            <a:r>
              <a:rPr lang="en-GB" dirty="0" smtClean="0"/>
              <a:t>, some </a:t>
            </a:r>
            <a:r>
              <a:rPr lang="en-GB" dirty="0" err="1" smtClean="0"/>
              <a:t>contralaterally</a:t>
            </a:r>
            <a:r>
              <a:rPr lang="en-GB" dirty="0" smtClean="0"/>
              <a:t>, some descend</a:t>
            </a:r>
          </a:p>
          <a:p>
            <a:r>
              <a:rPr lang="en-GB" dirty="0"/>
              <a:t>t</a:t>
            </a:r>
            <a:r>
              <a:rPr lang="en-GB" dirty="0" smtClean="0"/>
              <a:t>o midbrain and hindbrain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0347"/>
            <a:ext cx="10515600" cy="1325563"/>
          </a:xfrm>
        </p:spPr>
        <p:txBody>
          <a:bodyPr/>
          <a:lstStyle/>
          <a:p>
            <a:r>
              <a:rPr lang="en-GB" dirty="0" err="1" smtClean="0"/>
              <a:t>Optogenetic</a:t>
            </a:r>
            <a:r>
              <a:rPr lang="en-GB" dirty="0" smtClean="0"/>
              <a:t> stimulation of AF7 neurons stimulates hunting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97" y="860742"/>
            <a:ext cx="5125165" cy="5410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57539"/>
            <a:ext cx="493680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Stimulation of a single neuron can initiate</a:t>
            </a:r>
          </a:p>
          <a:p>
            <a:r>
              <a:rPr lang="en-GB" sz="2200" dirty="0"/>
              <a:t>h</a:t>
            </a:r>
            <a:r>
              <a:rPr lang="en-GB" sz="2200" dirty="0" smtClean="0"/>
              <a:t>unting – </a:t>
            </a:r>
            <a:r>
              <a:rPr lang="en-GB" sz="2200" b="1" dirty="0" smtClean="0"/>
              <a:t>command neuron?</a:t>
            </a:r>
          </a:p>
          <a:p>
            <a:endParaRPr lang="en-GB" sz="2200" dirty="0"/>
          </a:p>
          <a:p>
            <a:r>
              <a:rPr lang="en-GB" sz="2200" dirty="0" smtClean="0"/>
              <a:t>Both </a:t>
            </a:r>
            <a:r>
              <a:rPr lang="en-GB" sz="2200" dirty="0" err="1" smtClean="0"/>
              <a:t>ipsi</a:t>
            </a:r>
            <a:r>
              <a:rPr lang="en-GB" sz="2200" dirty="0" smtClean="0"/>
              <a:t>- and contralateral projecting</a:t>
            </a:r>
          </a:p>
          <a:p>
            <a:r>
              <a:rPr lang="en-GB" sz="2200" dirty="0"/>
              <a:t>n</a:t>
            </a:r>
            <a:r>
              <a:rPr lang="en-GB" sz="2200" dirty="0" smtClean="0"/>
              <a:t>eurons can trigger hunting</a:t>
            </a:r>
            <a:endParaRPr lang="en-GB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307366" y="4750130"/>
            <a:ext cx="3146961" cy="1521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6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Natural and stimulated hunting are similar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pic>
        <p:nvPicPr>
          <p:cNvPr id="3" name="elife-48114-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920" y="1667157"/>
            <a:ext cx="6172805" cy="3086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6619" y="5391494"/>
            <a:ext cx="6497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Free swimming larvae hunting paramecia in a Petri dish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9846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8896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Ablation of </a:t>
            </a:r>
            <a:r>
              <a:rPr lang="en-GB" dirty="0" err="1" smtClean="0"/>
              <a:t>pretectal</a:t>
            </a:r>
            <a:r>
              <a:rPr lang="en-GB" dirty="0" smtClean="0"/>
              <a:t> neurons decreases hunting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90" y="1145220"/>
            <a:ext cx="4663774" cy="5468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53155" y="1761067"/>
            <a:ext cx="3152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Ablation of AF7 neurons –</a:t>
            </a:r>
          </a:p>
          <a:p>
            <a:r>
              <a:rPr lang="en-GB" sz="2200" dirty="0"/>
              <a:t>a</a:t>
            </a:r>
            <a:r>
              <a:rPr lang="en-GB" sz="2200" dirty="0" smtClean="0"/>
              <a:t>s many as possible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008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0"/>
            <a:ext cx="12191999" cy="1325563"/>
          </a:xfrm>
        </p:spPr>
        <p:txBody>
          <a:bodyPr/>
          <a:lstStyle/>
          <a:p>
            <a:pPr algn="ctr"/>
            <a:r>
              <a:rPr lang="en-GB" dirty="0" err="1" smtClean="0"/>
              <a:t>Tectal</a:t>
            </a:r>
            <a:r>
              <a:rPr lang="en-GB" dirty="0" smtClean="0"/>
              <a:t> stimulation also triggers hunting in blind fish!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46" y="1065192"/>
            <a:ext cx="7078063" cy="5153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43" y="6294268"/>
            <a:ext cx="902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Lakritz</a:t>
            </a:r>
            <a:r>
              <a:rPr lang="en-GB" dirty="0" smtClean="0"/>
              <a:t> / atoh7-/- mutants lack RGC and so are blind: </a:t>
            </a:r>
            <a:r>
              <a:rPr lang="en-GB" dirty="0"/>
              <a:t>h</a:t>
            </a:r>
            <a:r>
              <a:rPr lang="en-GB" dirty="0" smtClean="0"/>
              <a:t>unting more robust in absence of vision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2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7744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Summary: neural circuit that controls prey capture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06" y="1219200"/>
            <a:ext cx="9370388" cy="5125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376939" y="6254045"/>
            <a:ext cx="9663594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zebrafish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321308" y="1363952"/>
            <a:ext cx="48706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5 days onwards larval zebrafish hunt prey </a:t>
            </a:r>
          </a:p>
          <a:p>
            <a:r>
              <a:rPr lang="en-GB" dirty="0" smtClean="0"/>
              <a:t>such as small paramecia placed in a Petri dish</a:t>
            </a:r>
          </a:p>
          <a:p>
            <a:endParaRPr lang="en-GB" dirty="0"/>
          </a:p>
          <a:p>
            <a:r>
              <a:rPr lang="en-GB" dirty="0" smtClean="0"/>
              <a:t>They use a stereotyped and graded behaviour </a:t>
            </a:r>
          </a:p>
          <a:p>
            <a:r>
              <a:rPr lang="en-GB" dirty="0" smtClean="0"/>
              <a:t>to do this:</a:t>
            </a:r>
          </a:p>
          <a:p>
            <a:endParaRPr lang="en-GB" dirty="0"/>
          </a:p>
          <a:p>
            <a:r>
              <a:rPr lang="en-GB" dirty="0" smtClean="0"/>
              <a:t>Convergence of eyes</a:t>
            </a:r>
          </a:p>
          <a:p>
            <a:endParaRPr lang="en-GB" dirty="0"/>
          </a:p>
          <a:p>
            <a:r>
              <a:rPr lang="en-GB" dirty="0" smtClean="0"/>
              <a:t>A sharp “J-turn” to move turn the body without </a:t>
            </a:r>
          </a:p>
          <a:p>
            <a:r>
              <a:rPr lang="en-GB" dirty="0" smtClean="0"/>
              <a:t>movement forward</a:t>
            </a:r>
          </a:p>
          <a:p>
            <a:endParaRPr lang="en-GB" dirty="0"/>
          </a:p>
          <a:p>
            <a:r>
              <a:rPr lang="en-GB" dirty="0" smtClean="0"/>
              <a:t>A quick “capture swim” following by eating prey</a:t>
            </a:r>
            <a:endParaRPr lang="en-GB" dirty="0"/>
          </a:p>
        </p:txBody>
      </p:sp>
      <p:pic>
        <p:nvPicPr>
          <p:cNvPr id="1026" name="Picture 2" descr="Frontiers | Prey capture in zebrafish larvae serves as a model to study  cognitive functions | Frontiers in Neural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7507"/>
            <a:ext cx="6416675" cy="35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5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zebrafish</a:t>
            </a:r>
            <a:endParaRPr lang="en-GB" dirty="0"/>
          </a:p>
        </p:txBody>
      </p:sp>
      <p:pic>
        <p:nvPicPr>
          <p:cNvPr id="1026" name="Picture 2" descr="Frontiers | Prey capture in zebrafish larvae serves as a model to study  cognitive functions | Frontiers in Neural Circu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7507"/>
            <a:ext cx="6416675" cy="35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7" y="539207"/>
            <a:ext cx="2785526" cy="564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60267" y="433095"/>
            <a:ext cx="541867" cy="52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65219" y="5075143"/>
            <a:ext cx="46287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Prey capture reduced in dark</a:t>
            </a:r>
          </a:p>
          <a:p>
            <a:endParaRPr lang="en-GB" sz="2200" dirty="0"/>
          </a:p>
          <a:p>
            <a:r>
              <a:rPr lang="en-GB" sz="2200" dirty="0" smtClean="0"/>
              <a:t>Processing in optic tectum is necessary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401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6"/>
            <a:ext cx="10993582" cy="1325563"/>
          </a:xfrm>
        </p:spPr>
        <p:txBody>
          <a:bodyPr/>
          <a:lstStyle/>
          <a:p>
            <a:r>
              <a:rPr lang="en-GB" dirty="0" smtClean="0"/>
              <a:t>Prey capture in a Petri dish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1077946"/>
            <a:ext cx="10705193" cy="5120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48711" y="6442496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Gahtan</a:t>
            </a:r>
            <a:r>
              <a:rPr lang="en-GB" dirty="0" smtClean="0"/>
              <a:t> et al., 2005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7378" y="1106313"/>
            <a:ext cx="317217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38200" y="963071"/>
            <a:ext cx="90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Film free swimming larvae in a dish and </a:t>
            </a:r>
            <a:r>
              <a:rPr lang="en-GB" dirty="0"/>
              <a:t>c</a:t>
            </a:r>
            <a:r>
              <a:rPr lang="en-GB" dirty="0" smtClean="0"/>
              <a:t>ount number of paramecium eaten over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3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96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restrained animals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832393" y="6452492"/>
            <a:ext cx="431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Semmelhack</a:t>
            </a:r>
            <a:r>
              <a:rPr lang="en-GB" dirty="0" smtClean="0"/>
              <a:t> et al., 2019; Bianco et al., 2011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84" y="1346559"/>
            <a:ext cx="4714344" cy="5188998"/>
          </a:xfrm>
          <a:prstGeom prst="rect">
            <a:avLst/>
          </a:prstGeom>
        </p:spPr>
      </p:pic>
      <p:pic>
        <p:nvPicPr>
          <p:cNvPr id="6" name="elife-04878-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2393" y="1241778"/>
            <a:ext cx="2835124" cy="49614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9495" y="2386940"/>
            <a:ext cx="1721923" cy="1876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1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85"/>
            <a:ext cx="10515600" cy="1325563"/>
          </a:xfrm>
        </p:spPr>
        <p:txBody>
          <a:bodyPr/>
          <a:lstStyle/>
          <a:p>
            <a:r>
              <a:rPr lang="en-GB" dirty="0" smtClean="0"/>
              <a:t>Size of stimulus alters behaviour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02" y="1152389"/>
            <a:ext cx="5753396" cy="5162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52942" y="6449340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90641" y="6354978"/>
            <a:ext cx="5678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Small dots simulate prey; large dots are aversive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9283324" y="4453247"/>
            <a:ext cx="153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Small stimulus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283324" y="5451293"/>
            <a:ext cx="15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Large stimulus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37073" y="4649788"/>
            <a:ext cx="31062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26130" y="5652391"/>
            <a:ext cx="31062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225"/>
            <a:ext cx="10845800" cy="1325563"/>
          </a:xfrm>
        </p:spPr>
        <p:txBody>
          <a:bodyPr/>
          <a:lstStyle/>
          <a:p>
            <a:r>
              <a:rPr lang="en-GB" dirty="0" smtClean="0"/>
              <a:t>Convergence increases temporal field of retina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02" y="1222946"/>
            <a:ext cx="5100595" cy="50600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1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6857DA0DA1C24489FF313FCAF0D0E3A" ma:contentTypeVersion="4" ma:contentTypeDescription="Új dokumentum létrehozása." ma:contentTypeScope="" ma:versionID="246bf5cc866e796b838d03fdf19fffc4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1175460f7555a7bab7c147a45e8d1eb3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EFADA4-C06B-44B0-82BE-A6A4E99A7F0D}"/>
</file>

<file path=customXml/itemProps2.xml><?xml version="1.0" encoding="utf-8"?>
<ds:datastoreItem xmlns:ds="http://schemas.openxmlformats.org/officeDocument/2006/customXml" ds:itemID="{95401D0B-27AA-4519-A565-40F574A7BAED}"/>
</file>

<file path=customXml/itemProps3.xml><?xml version="1.0" encoding="utf-8"?>
<ds:datastoreItem xmlns:ds="http://schemas.openxmlformats.org/officeDocument/2006/customXml" ds:itemID="{DA211263-E961-4F05-82C5-B907F44275C2}"/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937</Words>
  <Application>Microsoft Office PowerPoint</Application>
  <PresentationFormat>Widescreen</PresentationFormat>
  <Paragraphs>155</Paragraphs>
  <Slides>37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From neural circuits to behaviour</vt:lpstr>
      <vt:lpstr>Animals hunt to capture prey</vt:lpstr>
      <vt:lpstr>Command neurons can initiate entire behavioural programmes</vt:lpstr>
      <vt:lpstr>Prey capture in zebrafish</vt:lpstr>
      <vt:lpstr>Prey capture in zebrafish</vt:lpstr>
      <vt:lpstr>Prey capture in a Petri dish</vt:lpstr>
      <vt:lpstr>Prey capture in restrained animals</vt:lpstr>
      <vt:lpstr>Size of stimulus alters behaviour</vt:lpstr>
      <vt:lpstr>Convergence increases temporal field of retina</vt:lpstr>
      <vt:lpstr>Eye convergence increases binocular vision</vt:lpstr>
      <vt:lpstr>Detailed investigation of eye convergence</vt:lpstr>
      <vt:lpstr>Fine analysis of movements involved in hunting</vt:lpstr>
      <vt:lpstr>Prey capture involves different swim movements</vt:lpstr>
      <vt:lpstr>J-turn towards prey scales with position of target</vt:lpstr>
      <vt:lpstr>Larvae can also swim backwards to capture prey </vt:lpstr>
      <vt:lpstr>Different capture strategies are used</vt:lpstr>
      <vt:lpstr>Optogenetic tools can dissect control of behaviour</vt:lpstr>
      <vt:lpstr>Light-driven behaviour in HuC:ChR2YFP line</vt:lpstr>
      <vt:lpstr>Eye convergence also triggered by optical stimulation</vt:lpstr>
      <vt:lpstr>Neural activity in response to optogenetic stimulation</vt:lpstr>
      <vt:lpstr>Mapping of J turns by local optical stimulation</vt:lpstr>
      <vt:lpstr>3D identification of brain area controlling J turns</vt:lpstr>
      <vt:lpstr>Which areas of the optic tectum respond to prey?</vt:lpstr>
      <vt:lpstr>Calcium imaging of the optic tectum during prey capture</vt:lpstr>
      <vt:lpstr>Identification of neural clusters that respond to hunting stimuli</vt:lpstr>
      <vt:lpstr>Clusters are tuned to multiple features of visual stimuli</vt:lpstr>
      <vt:lpstr>Neural circuit that responds to prey</vt:lpstr>
      <vt:lpstr>How is prey capture initiated?</vt:lpstr>
      <vt:lpstr>Image tectal neuropil using elavl3 and atoh7</vt:lpstr>
      <vt:lpstr>Four clusters identified in AF7 of pretectum</vt:lpstr>
      <vt:lpstr>AF7 pretectal neurons labelled by Tg(KalTA4u508)</vt:lpstr>
      <vt:lpstr>Stochastic labelling of single pretectal neurons</vt:lpstr>
      <vt:lpstr>Optogenetic stimulation of AF7 neurons stimulates hunting</vt:lpstr>
      <vt:lpstr>Natural and stimulated hunting are similar</vt:lpstr>
      <vt:lpstr>Ablation of pretectal neurons decreases hunting</vt:lpstr>
      <vt:lpstr>Tectal stimulation also triggers hunting in blind fish!</vt:lpstr>
      <vt:lpstr>Summary: neural circuit that controls prey capture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Norton, Will (Dr.)</cp:lastModifiedBy>
  <cp:revision>53</cp:revision>
  <dcterms:created xsi:type="dcterms:W3CDTF">2021-07-27T14:36:56Z</dcterms:created>
  <dcterms:modified xsi:type="dcterms:W3CDTF">2021-11-05T13:10:49Z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